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4"/>
    <p:sldMasterId id="2147484175" r:id="rId5"/>
  </p:sldMasterIdLst>
  <p:notesMasterIdLst>
    <p:notesMasterId r:id="rId10"/>
  </p:notesMasterIdLst>
  <p:sldIdLst>
    <p:sldId id="2170" r:id="rId6"/>
    <p:sldId id="2063" r:id="rId7"/>
    <p:sldId id="2122" r:id="rId8"/>
    <p:sldId id="2161" r:id="rId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 pos="15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0B3"/>
    <a:srgbClr val="4B5050"/>
    <a:srgbClr val="041B31"/>
    <a:srgbClr val="2750F0"/>
    <a:srgbClr val="19D3F0"/>
    <a:srgbClr val="FF4218"/>
    <a:srgbClr val="FF9B00"/>
    <a:srgbClr val="328CCD"/>
    <a:srgbClr val="19B49B"/>
    <a:srgbClr val="00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7E64B-898E-6C4F-80BD-0031413B0B36}" v="93" dt="2020-11-03T10:27:17.429"/>
    <p1510:client id="{C5E4A697-2A51-E540-A818-2D38AE11C629}" v="4" dt="2020-11-02T15:59:20.790"/>
    <p1510:client id="{E1EBB664-780D-484E-87E5-2DC2F0102E2E}" v="3" dt="2020-11-02T15:51:36.729"/>
    <p1510:client id="{E9202DC0-2417-428D-921E-5B8897E0C0AA}" v="2" dt="2020-11-02T15:50:16.64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 autoAdjust="0"/>
    <p:restoredTop sz="83205" autoAdjust="0"/>
  </p:normalViewPr>
  <p:slideViewPr>
    <p:cSldViewPr snapToGrid="0" snapToObjects="1">
      <p:cViewPr varScale="1">
        <p:scale>
          <a:sx n="46" d="100"/>
          <a:sy n="46" d="100"/>
        </p:scale>
        <p:origin x="1440" y="184"/>
      </p:cViewPr>
      <p:guideLst>
        <p:guide orient="horz" pos="8639"/>
        <p:guide pos="15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9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1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9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5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3" y="730251"/>
            <a:ext cx="22180061" cy="16707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24" y="2907323"/>
            <a:ext cx="22180060" cy="9491054"/>
          </a:xfrm>
        </p:spPr>
        <p:txBody>
          <a:bodyPr/>
          <a:lstStyle>
            <a:lvl1pPr marL="457086" indent="-457086">
              <a:buFont typeface="Arial" panose="020B0604020202020204" pitchFamily="34" charset="0"/>
              <a:buChar char="•"/>
              <a:defRPr sz="4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207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037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DBC9526-7FE2-C043-97C3-27CC5B3B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012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4729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905155" y="3456933"/>
            <a:ext cx="9174820" cy="777791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42972F-6522-764A-8DCC-43D61FC0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012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206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2ADB-5B9D-8348-A764-8A53777F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0E6CD-EE33-174D-8F93-A8086357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E333B-8C3E-A34F-989C-3590241F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42D38-FCF2-0440-9848-F123AB2A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9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T 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6EB4E0-C5EE-EC42-A873-2A10A72E2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205" y="4009293"/>
            <a:ext cx="23879765" cy="9456178"/>
          </a:xfrm>
          <a:custGeom>
            <a:avLst/>
            <a:gdLst>
              <a:gd name="connsiteX0" fmla="*/ 0 w 23801388"/>
              <a:gd name="connsiteY0" fmla="*/ 0 h 7838032"/>
              <a:gd name="connsiteX1" fmla="*/ 23801388 w 23801388"/>
              <a:gd name="connsiteY1" fmla="*/ 0 h 7838032"/>
              <a:gd name="connsiteX2" fmla="*/ 23801388 w 23801388"/>
              <a:gd name="connsiteY2" fmla="*/ 7838032 h 7838032"/>
              <a:gd name="connsiteX3" fmla="*/ 0 w 23801388"/>
              <a:gd name="connsiteY3" fmla="*/ 7838032 h 7838032"/>
              <a:gd name="connsiteX4" fmla="*/ 0 w 23801388"/>
              <a:gd name="connsiteY4" fmla="*/ 0 h 7838032"/>
              <a:gd name="connsiteX0" fmla="*/ 0 w 23879765"/>
              <a:gd name="connsiteY0" fmla="*/ 2377440 h 10215472"/>
              <a:gd name="connsiteX1" fmla="*/ 23879765 w 23879765"/>
              <a:gd name="connsiteY1" fmla="*/ 0 h 10215472"/>
              <a:gd name="connsiteX2" fmla="*/ 23801388 w 23879765"/>
              <a:gd name="connsiteY2" fmla="*/ 10215472 h 10215472"/>
              <a:gd name="connsiteX3" fmla="*/ 0 w 23879765"/>
              <a:gd name="connsiteY3" fmla="*/ 10215472 h 10215472"/>
              <a:gd name="connsiteX4" fmla="*/ 0 w 23879765"/>
              <a:gd name="connsiteY4" fmla="*/ 2377440 h 102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9765" h="10215472">
                <a:moveTo>
                  <a:pt x="0" y="2377440"/>
                </a:moveTo>
                <a:lnTo>
                  <a:pt x="23879765" y="0"/>
                </a:lnTo>
                <a:lnTo>
                  <a:pt x="23801388" y="10215472"/>
                </a:lnTo>
                <a:lnTo>
                  <a:pt x="0" y="10215472"/>
                </a:lnTo>
                <a:lnTo>
                  <a:pt x="0" y="237744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DEF58-4E31-7048-8870-07272F477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15" y="29918"/>
            <a:ext cx="3979375" cy="3979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D4FCF-38C6-654D-B7A1-174706E82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5590" y="1000236"/>
            <a:ext cx="8601981" cy="391201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617B8-141F-2A41-BBF7-703399FE6885}"/>
              </a:ext>
            </a:extLst>
          </p:cNvPr>
          <p:cNvCxnSpPr>
            <a:cxnSpLocks/>
          </p:cNvCxnSpPr>
          <p:nvPr userDrawn="1"/>
        </p:nvCxnSpPr>
        <p:spPr>
          <a:xfrm>
            <a:off x="19518922" y="597877"/>
            <a:ext cx="0" cy="2907323"/>
          </a:xfrm>
          <a:prstGeom prst="line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3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F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6EB4E0-C5EE-EC42-A873-2A10A72E2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748" y="4009293"/>
            <a:ext cx="23879765" cy="9456178"/>
          </a:xfrm>
          <a:custGeom>
            <a:avLst/>
            <a:gdLst>
              <a:gd name="connsiteX0" fmla="*/ 0 w 23801388"/>
              <a:gd name="connsiteY0" fmla="*/ 0 h 7838032"/>
              <a:gd name="connsiteX1" fmla="*/ 23801388 w 23801388"/>
              <a:gd name="connsiteY1" fmla="*/ 0 h 7838032"/>
              <a:gd name="connsiteX2" fmla="*/ 23801388 w 23801388"/>
              <a:gd name="connsiteY2" fmla="*/ 7838032 h 7838032"/>
              <a:gd name="connsiteX3" fmla="*/ 0 w 23801388"/>
              <a:gd name="connsiteY3" fmla="*/ 7838032 h 7838032"/>
              <a:gd name="connsiteX4" fmla="*/ 0 w 23801388"/>
              <a:gd name="connsiteY4" fmla="*/ 0 h 7838032"/>
              <a:gd name="connsiteX0" fmla="*/ 0 w 23879765"/>
              <a:gd name="connsiteY0" fmla="*/ 2377440 h 10215472"/>
              <a:gd name="connsiteX1" fmla="*/ 23879765 w 23879765"/>
              <a:gd name="connsiteY1" fmla="*/ 0 h 10215472"/>
              <a:gd name="connsiteX2" fmla="*/ 23801388 w 23879765"/>
              <a:gd name="connsiteY2" fmla="*/ 10215472 h 10215472"/>
              <a:gd name="connsiteX3" fmla="*/ 0 w 23879765"/>
              <a:gd name="connsiteY3" fmla="*/ 10215472 h 10215472"/>
              <a:gd name="connsiteX4" fmla="*/ 0 w 23879765"/>
              <a:gd name="connsiteY4" fmla="*/ 2377440 h 102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9765" h="10215472">
                <a:moveTo>
                  <a:pt x="0" y="2377440"/>
                </a:moveTo>
                <a:lnTo>
                  <a:pt x="23879765" y="0"/>
                </a:lnTo>
                <a:lnTo>
                  <a:pt x="23801388" y="10215472"/>
                </a:lnTo>
                <a:lnTo>
                  <a:pt x="0" y="10215472"/>
                </a:lnTo>
                <a:lnTo>
                  <a:pt x="0" y="237744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DEF58-4E31-7048-8870-07272F477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15" y="29918"/>
            <a:ext cx="3979375" cy="3979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D4FCF-38C6-654D-B7A1-174706E82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5590" y="1000236"/>
            <a:ext cx="8601981" cy="391201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617B8-141F-2A41-BBF7-703399FE6885}"/>
              </a:ext>
            </a:extLst>
          </p:cNvPr>
          <p:cNvCxnSpPr>
            <a:cxnSpLocks/>
          </p:cNvCxnSpPr>
          <p:nvPr userDrawn="1"/>
        </p:nvCxnSpPr>
        <p:spPr>
          <a:xfrm>
            <a:off x="19518922" y="597877"/>
            <a:ext cx="0" cy="2907323"/>
          </a:xfrm>
          <a:prstGeom prst="line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03417BC-1954-014F-B3A3-96CEA7CA6E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748" y="4030674"/>
            <a:ext cx="23879765" cy="9456178"/>
          </a:xfrm>
          <a:custGeom>
            <a:avLst/>
            <a:gdLst>
              <a:gd name="connsiteX0" fmla="*/ 0 w 23801388"/>
              <a:gd name="connsiteY0" fmla="*/ 0 h 7838032"/>
              <a:gd name="connsiteX1" fmla="*/ 23801388 w 23801388"/>
              <a:gd name="connsiteY1" fmla="*/ 0 h 7838032"/>
              <a:gd name="connsiteX2" fmla="*/ 23801388 w 23801388"/>
              <a:gd name="connsiteY2" fmla="*/ 7838032 h 7838032"/>
              <a:gd name="connsiteX3" fmla="*/ 0 w 23801388"/>
              <a:gd name="connsiteY3" fmla="*/ 7838032 h 7838032"/>
              <a:gd name="connsiteX4" fmla="*/ 0 w 23801388"/>
              <a:gd name="connsiteY4" fmla="*/ 0 h 7838032"/>
              <a:gd name="connsiteX0" fmla="*/ 0 w 23879765"/>
              <a:gd name="connsiteY0" fmla="*/ 2377440 h 10215472"/>
              <a:gd name="connsiteX1" fmla="*/ 23879765 w 23879765"/>
              <a:gd name="connsiteY1" fmla="*/ 0 h 10215472"/>
              <a:gd name="connsiteX2" fmla="*/ 23801388 w 23879765"/>
              <a:gd name="connsiteY2" fmla="*/ 10215472 h 10215472"/>
              <a:gd name="connsiteX3" fmla="*/ 0 w 23879765"/>
              <a:gd name="connsiteY3" fmla="*/ 10215472 h 10215472"/>
              <a:gd name="connsiteX4" fmla="*/ 0 w 23879765"/>
              <a:gd name="connsiteY4" fmla="*/ 2377440 h 102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9765" h="10215472">
                <a:moveTo>
                  <a:pt x="0" y="2377440"/>
                </a:moveTo>
                <a:lnTo>
                  <a:pt x="23879765" y="0"/>
                </a:lnTo>
                <a:lnTo>
                  <a:pt x="23801388" y="10215472"/>
                </a:lnTo>
                <a:lnTo>
                  <a:pt x="0" y="10215472"/>
                </a:lnTo>
                <a:lnTo>
                  <a:pt x="0" y="2377440"/>
                </a:lnTo>
                <a:close/>
              </a:path>
            </a:pathLst>
          </a:custGeom>
          <a:blipFill dpi="0" rotWithShape="1">
            <a:blip r:embed="rId4">
              <a:alphaModFix amt="86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9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F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6EB4E0-C5EE-EC42-A873-2A10A72E2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579" y="3974124"/>
            <a:ext cx="23879765" cy="9456178"/>
          </a:xfrm>
          <a:custGeom>
            <a:avLst/>
            <a:gdLst>
              <a:gd name="connsiteX0" fmla="*/ 0 w 23801388"/>
              <a:gd name="connsiteY0" fmla="*/ 0 h 7838032"/>
              <a:gd name="connsiteX1" fmla="*/ 23801388 w 23801388"/>
              <a:gd name="connsiteY1" fmla="*/ 0 h 7838032"/>
              <a:gd name="connsiteX2" fmla="*/ 23801388 w 23801388"/>
              <a:gd name="connsiteY2" fmla="*/ 7838032 h 7838032"/>
              <a:gd name="connsiteX3" fmla="*/ 0 w 23801388"/>
              <a:gd name="connsiteY3" fmla="*/ 7838032 h 7838032"/>
              <a:gd name="connsiteX4" fmla="*/ 0 w 23801388"/>
              <a:gd name="connsiteY4" fmla="*/ 0 h 7838032"/>
              <a:gd name="connsiteX0" fmla="*/ 0 w 23879765"/>
              <a:gd name="connsiteY0" fmla="*/ 2377440 h 10215472"/>
              <a:gd name="connsiteX1" fmla="*/ 23879765 w 23879765"/>
              <a:gd name="connsiteY1" fmla="*/ 0 h 10215472"/>
              <a:gd name="connsiteX2" fmla="*/ 23801388 w 23879765"/>
              <a:gd name="connsiteY2" fmla="*/ 10215472 h 10215472"/>
              <a:gd name="connsiteX3" fmla="*/ 0 w 23879765"/>
              <a:gd name="connsiteY3" fmla="*/ 10215472 h 10215472"/>
              <a:gd name="connsiteX4" fmla="*/ 0 w 23879765"/>
              <a:gd name="connsiteY4" fmla="*/ 2377440 h 102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9765" h="10215472">
                <a:moveTo>
                  <a:pt x="0" y="2377440"/>
                </a:moveTo>
                <a:lnTo>
                  <a:pt x="23879765" y="0"/>
                </a:lnTo>
                <a:lnTo>
                  <a:pt x="23801388" y="10215472"/>
                </a:lnTo>
                <a:lnTo>
                  <a:pt x="0" y="10215472"/>
                </a:lnTo>
                <a:lnTo>
                  <a:pt x="0" y="2377440"/>
                </a:lnTo>
                <a:close/>
              </a:path>
            </a:pathLst>
          </a:custGeom>
          <a:blipFill dpi="0" rotWithShape="1">
            <a:blip r:embed="rId2">
              <a:alphaModFix amt="81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DEF58-4E31-7048-8870-07272F477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858" y="244730"/>
            <a:ext cx="3979375" cy="3979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D4FCF-38C6-654D-B7A1-174706E829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5929" y="1176081"/>
            <a:ext cx="8601981" cy="39120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3AC337-6D03-FC47-A138-CFDA2FCCA3D9}"/>
              </a:ext>
            </a:extLst>
          </p:cNvPr>
          <p:cNvCxnSpPr>
            <a:cxnSpLocks/>
          </p:cNvCxnSpPr>
          <p:nvPr userDrawn="1"/>
        </p:nvCxnSpPr>
        <p:spPr>
          <a:xfrm>
            <a:off x="19518922" y="780757"/>
            <a:ext cx="0" cy="2907323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3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07D4-EB9E-7C45-A5F4-95F28E8E0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ED2EE-D547-5B46-A848-8B0F797AA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3238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D272-BDAA-2444-A1F9-4090E211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C102-95F1-E04C-8205-8E486AE0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7543-8B48-7F45-864D-AB637AB6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5C3A-ABD2-BE4B-B20C-DD4F035C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FC4F2-BDE7-0842-B1FB-61B17C3F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A074-8967-574C-9CDF-0C02D427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1A76-D737-DA42-83DE-73D01567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2EB7-DF81-674E-8529-A12CC3F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191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5FED-1345-2940-8AB1-4C02EF4E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485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48B9-5A65-BA47-A789-3BEB4BA8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485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88532-B5E1-274F-A0F8-1A902E1E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29FF-2ECD-E741-8A68-42546223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C8815-6F6A-0940-B508-1C2647CA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721E-44BD-D64C-B28E-CBD3AF0C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31F4-A2E5-1D4C-B1BA-AC7C2EEC4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622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4072C-BB79-4444-95EA-0C1574C83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5025" y="3651250"/>
            <a:ext cx="1043622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73EED-F496-C44D-B3FD-61525D40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703CC-17E1-F74F-BFE4-AF2BB999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C0226-83B6-DC49-B6CF-D93C17F8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65B2-17AE-324F-8598-2396F852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7EB2-93CE-AC45-874E-6A6D5833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2400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DD2AB-E007-E245-841E-B8D9272F0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2400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5267B-331B-5A40-A7D9-78319849C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225" y="3362325"/>
            <a:ext cx="10363200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21754-E584-1848-8E86-E3EDB36C2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225" y="5010150"/>
            <a:ext cx="10363200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8A5E3-40E6-6F47-AFD6-3B648072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DD93C-9450-934A-8D4F-046A9868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F245C-F880-0F49-B286-06B42362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B8AD-BDA6-BB4B-8125-1180D631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076B0-148D-C144-80D9-EA33CD65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D9490-6A74-DA4B-B806-31391E8E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586C3-B7F7-A148-8D6E-D3DD25F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528EC-0F6C-3C4E-A453-65B3D1A2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6B6A2-9B74-F44F-B83E-B24B5241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0EAF9-CAE4-614E-BBD5-B6A64504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B822-E492-1A48-BD97-00D7B290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B667-AC20-284F-B456-37DC38A3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0" y="1974850"/>
            <a:ext cx="12341225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672B8-8B46-304F-9BBB-522C30AAF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71CBD-318D-AD4C-860D-364A20F9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BD7EE-3DC2-1B44-ADB1-2E70FEC5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17EE0-50E7-0841-93D4-3557878A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3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B859-FDCC-3E48-A23D-3F1F62B1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BC019-ADE0-3D4E-A33B-B1DD86DF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200" y="1974850"/>
            <a:ext cx="12341225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7A7C2-1B73-2B40-B28C-45A00923A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8ECF3-FB16-DB48-8157-4163D24A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F4CF0-CD02-6846-8FC8-293CBBCC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34CAE-D35C-7F46-8F74-6FCD1692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1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0B94-6224-9941-BD5C-FE63E857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BC92F-AB38-E94D-9404-DD8E6F38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A3C2-44F2-F840-8E37-0A912A4C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1BBB5-96DA-2449-89ED-15229D75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6CFB-61D1-4D44-B1B5-D833EE8B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4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BA03F-7DED-5E4D-93C2-ECCDF6B15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038" y="730250"/>
            <a:ext cx="5256212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3C293-E5A3-224C-BD55-23429A625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6238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B320-8394-5646-A890-5BFB24F7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/>
          <a:p>
            <a:fld id="{EF8F1DB5-AFDE-254D-93C2-26DD71FD1EA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56EF-4727-584E-96FC-179E138B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2835-E02B-EA4E-AAFE-3CC678BB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/>
          <a:lstStyle/>
          <a:p>
            <a:fld id="{F34733CA-F238-D446-ACA3-4F162292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7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E3E283-7782-2748-918E-7FB118F3F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289" y="10437518"/>
            <a:ext cx="4205287" cy="3160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694374"/>
            <a:ext cx="21025723" cy="181436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867513"/>
            <a:ext cx="10360501" cy="9486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867513"/>
            <a:ext cx="10360501" cy="9486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644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98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364" y="779856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55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4C40E64-D312-0F4A-A26B-8DA36F4E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012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0573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664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08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012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093476"/>
            <a:ext cx="21025723" cy="92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C56B4E-3C96-2140-99B1-4319101C9A8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912" y="10402633"/>
            <a:ext cx="6527285" cy="4620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B1C86-1E65-784B-807F-EFFFECD1C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8" r="49849"/>
          <a:stretch/>
        </p:blipFill>
        <p:spPr>
          <a:xfrm>
            <a:off x="17815012" y="587860"/>
            <a:ext cx="6562638" cy="118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6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7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7" r:id="rId10"/>
    <p:sldLayoutId id="2147484159" r:id="rId11"/>
    <p:sldLayoutId id="2147484160" r:id="rId12"/>
    <p:sldLayoutId id="2147484172" r:id="rId13"/>
    <p:sldLayoutId id="2147484174" r:id="rId14"/>
  </p:sldLayoutIdLst>
  <p:hf hdr="0" ftr="0" dt="0"/>
  <p:txStyles>
    <p:titleStyle>
      <a:lvl1pPr algn="ctr" defTabSz="1828343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accent4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DIN" pitchFamily="2" charset="77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8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89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em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A6C74-ACB2-4E47-8C2B-C6EC099DCA40}"/>
              </a:ext>
            </a:extLst>
          </p:cNvPr>
          <p:cNvSpPr txBox="1"/>
          <p:nvPr/>
        </p:nvSpPr>
        <p:spPr>
          <a:xfrm>
            <a:off x="8882743" y="8018160"/>
            <a:ext cx="83602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ebas Neue" panose="020B0606020202050201" pitchFamily="34" charset="77"/>
              </a:rPr>
              <a:t>Your title here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DIN" pitchFamily="2" charset="77"/>
              </a:rPr>
              <a:t>Submodule here</a:t>
            </a:r>
          </a:p>
          <a:p>
            <a:endParaRPr lang="en-US" dirty="0">
              <a:latin typeface="Bebas Neue" panose="020B0606020202050201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7794C-8F59-7143-8412-694BC8877DCD}"/>
              </a:ext>
            </a:extLst>
          </p:cNvPr>
          <p:cNvSpPr txBox="1"/>
          <p:nvPr/>
        </p:nvSpPr>
        <p:spPr>
          <a:xfrm>
            <a:off x="4987637" y="7247947"/>
            <a:ext cx="11596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Digital identity for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Trade and Development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61EFC99-4292-6344-A9C4-D369DF533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6468053"/>
            <a:ext cx="14003560" cy="6497329"/>
          </a:xfrm>
          <a:prstGeom prst="rect">
            <a:avLst/>
          </a:prstGeom>
        </p:spPr>
      </p:pic>
      <p:sp>
        <p:nvSpPr>
          <p:cNvPr id="25" name="AutoShape 30">
            <a:extLst>
              <a:ext uri="{FF2B5EF4-FFF2-40B4-BE49-F238E27FC236}">
                <a16:creationId xmlns:a16="http://schemas.microsoft.com/office/drawing/2014/main" id="{1A28CBD8-15EF-3B43-B220-4F46B8A3155C}"/>
              </a:ext>
            </a:extLst>
          </p:cNvPr>
          <p:cNvSpPr>
            <a:spLocks/>
          </p:cNvSpPr>
          <p:nvPr/>
        </p:nvSpPr>
        <p:spPr bwMode="auto">
          <a:xfrm>
            <a:off x="0" y="4251974"/>
            <a:ext cx="24412437" cy="9464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  <a:gd name="connsiteX0" fmla="*/ 0 w 21599"/>
              <a:gd name="connsiteY0" fmla="*/ 5073 h 21599"/>
              <a:gd name="connsiteX1" fmla="*/ 21599 w 21599"/>
              <a:gd name="connsiteY1" fmla="*/ 0 h 21599"/>
              <a:gd name="connsiteX2" fmla="*/ 21599 w 21599"/>
              <a:gd name="connsiteY2" fmla="*/ 21599 h 21599"/>
              <a:gd name="connsiteX3" fmla="*/ 0 w 21599"/>
              <a:gd name="connsiteY3" fmla="*/ 21599 h 21599"/>
              <a:gd name="connsiteX4" fmla="*/ 0 w 21599"/>
              <a:gd name="connsiteY4" fmla="*/ 5073 h 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99">
                <a:moveTo>
                  <a:pt x="0" y="5073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5073"/>
                </a:lnTo>
                <a:close/>
              </a:path>
            </a:pathLst>
          </a:custGeom>
          <a:blipFill dpi="0" rotWithShape="1">
            <a:blip r:embed="rId4">
              <a:alphaModFix amt="73000"/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 dirty="0">
              <a:solidFill>
                <a:schemeClr val="bg1"/>
              </a:solidFill>
              <a:cs typeface="Lato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F069F7-9E18-2C48-9984-10E906CCE436}"/>
              </a:ext>
            </a:extLst>
          </p:cNvPr>
          <p:cNvGrpSpPr/>
          <p:nvPr/>
        </p:nvGrpSpPr>
        <p:grpSpPr>
          <a:xfrm>
            <a:off x="16583891" y="11676264"/>
            <a:ext cx="7380345" cy="1648371"/>
            <a:chOff x="14583472" y="12693113"/>
            <a:chExt cx="4012237" cy="7810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99C3C4-FA25-584A-B403-D5C023C57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3472" y="12698027"/>
              <a:ext cx="776116" cy="77611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55E86F8-8D04-5C44-8B61-4BC74D9E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5878" y="12693113"/>
              <a:ext cx="776443" cy="77644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64626D9-FF84-6D4F-86D9-3CF925E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289" y="12697691"/>
              <a:ext cx="776443" cy="77644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54C082-8DFB-4041-983D-C6045387D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9453" y="12697133"/>
              <a:ext cx="776443" cy="77644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4251D-C80C-3F4E-BA69-8BC2F9366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266" y="12695137"/>
              <a:ext cx="776443" cy="776443"/>
            </a:xfrm>
            <a:prstGeom prst="rect">
              <a:avLst/>
            </a:prstGeom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4E884F0E-63AF-2743-AAE9-A925707AE071}"/>
              </a:ext>
            </a:extLst>
          </p:cNvPr>
          <p:cNvSpPr txBox="1">
            <a:spLocks/>
          </p:cNvSpPr>
          <p:nvPr/>
        </p:nvSpPr>
        <p:spPr>
          <a:xfrm>
            <a:off x="14092350" y="5671379"/>
            <a:ext cx="13073141" cy="2294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Learning Methodologies for</a:t>
            </a:r>
            <a:br>
              <a:rPr lang="en-SG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Development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982C29-13F3-574D-A4F9-51C49D70BB9E}"/>
              </a:ext>
            </a:extLst>
          </p:cNvPr>
          <p:cNvSpPr/>
          <p:nvPr/>
        </p:nvSpPr>
        <p:spPr>
          <a:xfrm>
            <a:off x="462723" y="12883835"/>
            <a:ext cx="6065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CH" b="1" dirty="0">
                <a:solidFill>
                  <a:schemeClr val="bg1"/>
                </a:solidFill>
              </a:rPr>
              <a:t>Dominique </a:t>
            </a:r>
            <a:r>
              <a:rPr kumimoji="1" lang="fr-CH" dirty="0" err="1">
                <a:solidFill>
                  <a:schemeClr val="bg1"/>
                </a:solidFill>
              </a:rPr>
              <a:t>C</a:t>
            </a:r>
            <a:r>
              <a:rPr kumimoji="1" lang="fr-CH" b="1" dirty="0" err="1">
                <a:solidFill>
                  <a:schemeClr val="bg1"/>
                </a:solidFill>
              </a:rPr>
              <a:t>hantrel</a:t>
            </a:r>
            <a:r>
              <a:rPr kumimoji="1" lang="fr-CH" b="1" dirty="0">
                <a:solidFill>
                  <a:schemeClr val="bg1"/>
                </a:solidFill>
              </a:rPr>
              <a:t> / UNCTAD</a:t>
            </a:r>
            <a:endParaRPr kumimoji="1" lang="fr-FR" alt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66FE5A-6D6B-804F-B158-EA021E35C421}"/>
              </a:ext>
            </a:extLst>
          </p:cNvPr>
          <p:cNvSpPr/>
          <p:nvPr/>
        </p:nvSpPr>
        <p:spPr>
          <a:xfrm>
            <a:off x="7137843" y="12883835"/>
            <a:ext cx="4349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CH" b="1" dirty="0">
                <a:solidFill>
                  <a:schemeClr val="bg1"/>
                </a:solidFill>
              </a:rPr>
              <a:t>Mark Assaf / UNCTAD</a:t>
            </a:r>
            <a:endParaRPr kumimoji="1" lang="fr-F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41515" y="3035465"/>
            <a:ext cx="9805926" cy="9427898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lvl="0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learning gives trainees as well as trainers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flexibility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training process. Access to knowledge and information can take place across time and distance using technologies.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</a:t>
            </a:r>
          </a:p>
          <a:p>
            <a:pPr marL="585788" lvl="0" indent="-585788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u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TrainForTrade courses are developed following a rigorous methodology, in close collaboration with the government and other stakeholders in order to address the country’s training needs.</a:t>
            </a:r>
          </a:p>
          <a:p>
            <a:pPr marL="585788" lvl="0" indent="-585788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u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the trainers</a:t>
            </a:r>
          </a:p>
          <a:p>
            <a:pPr marL="585788" lvl="0" indent="-585788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u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amongst beneficiary countries</a:t>
            </a:r>
          </a:p>
          <a:p>
            <a:pPr marL="585788" lvl="0" indent="-585788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u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courses are multilingual</a:t>
            </a:r>
          </a:p>
          <a:p>
            <a:pPr marL="585788" lvl="0" indent="-585788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u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sources LMS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2938D6-EDA2-FB40-B67A-D8FBD574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64" y="1252637"/>
            <a:ext cx="18722754" cy="803297"/>
          </a:xfr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1828434"/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TRAINFORTRADE BLENDED LEARNING APPROACH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7498B-DFE6-7048-B127-F0E403190707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2766"/>
          <a:stretch>
            <a:fillRect/>
          </a:stretch>
        </p:blipFill>
        <p:spPr bwMode="auto">
          <a:xfrm>
            <a:off x="12961315" y="3860456"/>
            <a:ext cx="9174820" cy="77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/>
          </p:cNvSpPr>
          <p:nvPr/>
        </p:nvSpPr>
        <p:spPr bwMode="auto">
          <a:xfrm>
            <a:off x="7422961" y="857737"/>
            <a:ext cx="944579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5800" b="1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Bebas Neue" charset="0"/>
              </a:rPr>
              <a:t>STAGES OF PROGRAMME</a:t>
            </a:r>
          </a:p>
        </p:txBody>
      </p:sp>
      <p:sp>
        <p:nvSpPr>
          <p:cNvPr id="250" name="Freeform 5"/>
          <p:cNvSpPr>
            <a:spLocks/>
          </p:cNvSpPr>
          <p:nvPr/>
        </p:nvSpPr>
        <p:spPr bwMode="auto">
          <a:xfrm>
            <a:off x="3489388" y="9368916"/>
            <a:ext cx="5125233" cy="1735667"/>
          </a:xfrm>
          <a:custGeom>
            <a:avLst/>
            <a:gdLst>
              <a:gd name="T0" fmla="*/ 1211 w 1211"/>
              <a:gd name="T1" fmla="*/ 0 h 410"/>
              <a:gd name="T2" fmla="*/ 1035 w 1211"/>
              <a:gd name="T3" fmla="*/ 410 h 410"/>
              <a:gd name="T4" fmla="*/ 0 w 1211"/>
              <a:gd name="T5" fmla="*/ 410 h 410"/>
              <a:gd name="T6" fmla="*/ 329 w 1211"/>
              <a:gd name="T7" fmla="*/ 0 h 410"/>
              <a:gd name="T8" fmla="*/ 1211 w 1211"/>
              <a:gd name="T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1" h="410">
                <a:moveTo>
                  <a:pt x="1211" y="0"/>
                </a:moveTo>
                <a:lnTo>
                  <a:pt x="1035" y="410"/>
                </a:lnTo>
                <a:lnTo>
                  <a:pt x="0" y="410"/>
                </a:lnTo>
                <a:lnTo>
                  <a:pt x="329" y="0"/>
                </a:lnTo>
                <a:lnTo>
                  <a:pt x="12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Rectangle 6"/>
          <p:cNvSpPr>
            <a:spLocks noChangeArrowheads="1"/>
          </p:cNvSpPr>
          <p:nvPr/>
        </p:nvSpPr>
        <p:spPr bwMode="auto">
          <a:xfrm>
            <a:off x="3489388" y="11104583"/>
            <a:ext cx="4380360" cy="440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Freeform 7"/>
          <p:cNvSpPr>
            <a:spLocks/>
          </p:cNvSpPr>
          <p:nvPr/>
        </p:nvSpPr>
        <p:spPr bwMode="auto">
          <a:xfrm>
            <a:off x="7869748" y="9368916"/>
            <a:ext cx="744873" cy="2175934"/>
          </a:xfrm>
          <a:custGeom>
            <a:avLst/>
            <a:gdLst>
              <a:gd name="T0" fmla="*/ 0 w 176"/>
              <a:gd name="T1" fmla="*/ 410 h 514"/>
              <a:gd name="T2" fmla="*/ 0 w 176"/>
              <a:gd name="T3" fmla="*/ 514 h 514"/>
              <a:gd name="T4" fmla="*/ 176 w 176"/>
              <a:gd name="T5" fmla="*/ 99 h 514"/>
              <a:gd name="T6" fmla="*/ 176 w 176"/>
              <a:gd name="T7" fmla="*/ 0 h 514"/>
              <a:gd name="T8" fmla="*/ 0 w 176"/>
              <a:gd name="T9" fmla="*/ 41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514">
                <a:moveTo>
                  <a:pt x="0" y="410"/>
                </a:moveTo>
                <a:lnTo>
                  <a:pt x="0" y="514"/>
                </a:lnTo>
                <a:lnTo>
                  <a:pt x="176" y="99"/>
                </a:lnTo>
                <a:lnTo>
                  <a:pt x="176" y="0"/>
                </a:lnTo>
                <a:lnTo>
                  <a:pt x="0" y="41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Freeform 8"/>
          <p:cNvSpPr>
            <a:spLocks/>
          </p:cNvSpPr>
          <p:nvPr/>
        </p:nvSpPr>
        <p:spPr bwMode="auto">
          <a:xfrm>
            <a:off x="8586600" y="7764484"/>
            <a:ext cx="4342269" cy="1545165"/>
          </a:xfrm>
          <a:custGeom>
            <a:avLst/>
            <a:gdLst>
              <a:gd name="T0" fmla="*/ 1026 w 1026"/>
              <a:gd name="T1" fmla="*/ 0 h 365"/>
              <a:gd name="T2" fmla="*/ 1026 w 1026"/>
              <a:gd name="T3" fmla="*/ 365 h 365"/>
              <a:gd name="T4" fmla="*/ 0 w 1026"/>
              <a:gd name="T5" fmla="*/ 365 h 365"/>
              <a:gd name="T6" fmla="*/ 153 w 1026"/>
              <a:gd name="T7" fmla="*/ 0 h 365"/>
              <a:gd name="T8" fmla="*/ 1026 w 1026"/>
              <a:gd name="T9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6" h="365">
                <a:moveTo>
                  <a:pt x="1026" y="0"/>
                </a:moveTo>
                <a:lnTo>
                  <a:pt x="1026" y="365"/>
                </a:lnTo>
                <a:lnTo>
                  <a:pt x="0" y="365"/>
                </a:lnTo>
                <a:lnTo>
                  <a:pt x="153" y="0"/>
                </a:lnTo>
                <a:lnTo>
                  <a:pt x="10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ectangle 9"/>
          <p:cNvSpPr>
            <a:spLocks noChangeArrowheads="1"/>
          </p:cNvSpPr>
          <p:nvPr/>
        </p:nvSpPr>
        <p:spPr bwMode="auto">
          <a:xfrm>
            <a:off x="8586600" y="9309649"/>
            <a:ext cx="4342269" cy="4021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Freeform 10"/>
          <p:cNvSpPr>
            <a:spLocks/>
          </p:cNvSpPr>
          <p:nvPr/>
        </p:nvSpPr>
        <p:spPr bwMode="auto">
          <a:xfrm>
            <a:off x="15972510" y="5279113"/>
            <a:ext cx="5065982" cy="1354667"/>
          </a:xfrm>
          <a:custGeom>
            <a:avLst/>
            <a:gdLst>
              <a:gd name="T0" fmla="*/ 0 w 1197"/>
              <a:gd name="T1" fmla="*/ 0 h 320"/>
              <a:gd name="T2" fmla="*/ 166 w 1197"/>
              <a:gd name="T3" fmla="*/ 320 h 320"/>
              <a:gd name="T4" fmla="*/ 1197 w 1197"/>
              <a:gd name="T5" fmla="*/ 320 h 320"/>
              <a:gd name="T6" fmla="*/ 877 w 1197"/>
              <a:gd name="T7" fmla="*/ 0 h 320"/>
              <a:gd name="T8" fmla="*/ 0 w 1197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320">
                <a:moveTo>
                  <a:pt x="0" y="0"/>
                </a:moveTo>
                <a:lnTo>
                  <a:pt x="166" y="320"/>
                </a:lnTo>
                <a:lnTo>
                  <a:pt x="1197" y="320"/>
                </a:lnTo>
                <a:lnTo>
                  <a:pt x="8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ectangle 11"/>
          <p:cNvSpPr>
            <a:spLocks noChangeArrowheads="1"/>
          </p:cNvSpPr>
          <p:nvPr/>
        </p:nvSpPr>
        <p:spPr bwMode="auto">
          <a:xfrm>
            <a:off x="16655635" y="6602212"/>
            <a:ext cx="4363432" cy="3471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Freeform 13"/>
          <p:cNvSpPr>
            <a:spLocks/>
          </p:cNvSpPr>
          <p:nvPr/>
        </p:nvSpPr>
        <p:spPr bwMode="auto">
          <a:xfrm>
            <a:off x="12953291" y="6539263"/>
            <a:ext cx="4346502" cy="1468965"/>
          </a:xfrm>
          <a:custGeom>
            <a:avLst/>
            <a:gdLst>
              <a:gd name="T0" fmla="*/ 0 w 1027"/>
              <a:gd name="T1" fmla="*/ 0 h 347"/>
              <a:gd name="T2" fmla="*/ 0 w 1027"/>
              <a:gd name="T3" fmla="*/ 347 h 347"/>
              <a:gd name="T4" fmla="*/ 1027 w 1027"/>
              <a:gd name="T5" fmla="*/ 347 h 347"/>
              <a:gd name="T6" fmla="*/ 869 w 1027"/>
              <a:gd name="T7" fmla="*/ 0 h 347"/>
              <a:gd name="T8" fmla="*/ 0 w 1027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347">
                <a:moveTo>
                  <a:pt x="0" y="0"/>
                </a:moveTo>
                <a:lnTo>
                  <a:pt x="0" y="347"/>
                </a:lnTo>
                <a:lnTo>
                  <a:pt x="1027" y="347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Rectangle 14"/>
          <p:cNvSpPr>
            <a:spLocks noChangeArrowheads="1"/>
          </p:cNvSpPr>
          <p:nvPr/>
        </p:nvSpPr>
        <p:spPr bwMode="auto">
          <a:xfrm>
            <a:off x="12953291" y="7993082"/>
            <a:ext cx="4346502" cy="402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>
            <a:off x="11017473" y="7032894"/>
            <a:ext cx="0" cy="1453182"/>
          </a:xfrm>
          <a:prstGeom prst="straightConnector1">
            <a:avLst/>
          </a:prstGeom>
          <a:ln w="9525" cmpd="sng">
            <a:solidFill>
              <a:schemeClr val="bg1">
                <a:lumMod val="85000"/>
              </a:schemeClr>
            </a:solidFill>
            <a:tailEnd type="oval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476983" y="8664658"/>
            <a:ext cx="0" cy="1453182"/>
          </a:xfrm>
          <a:prstGeom prst="straightConnector1">
            <a:avLst/>
          </a:prstGeom>
          <a:ln w="9525" cmpd="sng">
            <a:solidFill>
              <a:schemeClr val="bg1">
                <a:lumMod val="85000"/>
              </a:schemeClr>
            </a:solidFill>
            <a:tailEnd type="oval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Oval 12"/>
          <p:cNvSpPr>
            <a:spLocks noChangeArrowheads="1"/>
          </p:cNvSpPr>
          <p:nvPr/>
        </p:nvSpPr>
        <p:spPr bwMode="auto">
          <a:xfrm>
            <a:off x="5591508" y="6893207"/>
            <a:ext cx="1770963" cy="177142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12"/>
          <p:cNvSpPr>
            <a:spLocks noChangeArrowheads="1"/>
          </p:cNvSpPr>
          <p:nvPr/>
        </p:nvSpPr>
        <p:spPr bwMode="auto">
          <a:xfrm>
            <a:off x="10117549" y="5341511"/>
            <a:ext cx="1770963" cy="1771424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6" name="Straight Arrow Connector 315"/>
          <p:cNvCxnSpPr/>
          <p:nvPr/>
        </p:nvCxnSpPr>
        <p:spPr>
          <a:xfrm>
            <a:off x="14908610" y="5801380"/>
            <a:ext cx="0" cy="1453182"/>
          </a:xfrm>
          <a:prstGeom prst="straightConnector1">
            <a:avLst/>
          </a:prstGeom>
          <a:ln w="9525" cmpd="sng">
            <a:solidFill>
              <a:schemeClr val="bg1">
                <a:lumMod val="85000"/>
              </a:schemeClr>
            </a:solidFill>
            <a:tailEnd type="oval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" name="Oval 12"/>
          <p:cNvSpPr>
            <a:spLocks noChangeArrowheads="1"/>
          </p:cNvSpPr>
          <p:nvPr/>
        </p:nvSpPr>
        <p:spPr bwMode="auto">
          <a:xfrm>
            <a:off x="14049778" y="4043399"/>
            <a:ext cx="1770957" cy="1771424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2" name="Straight Arrow Connector 321"/>
          <p:cNvCxnSpPr/>
          <p:nvPr/>
        </p:nvCxnSpPr>
        <p:spPr>
          <a:xfrm>
            <a:off x="18477055" y="4602884"/>
            <a:ext cx="0" cy="1453182"/>
          </a:xfrm>
          <a:prstGeom prst="straightConnector1">
            <a:avLst/>
          </a:prstGeom>
          <a:ln w="9525" cmpd="sng">
            <a:solidFill>
              <a:schemeClr val="bg1">
                <a:lumMod val="85000"/>
              </a:schemeClr>
            </a:solidFill>
            <a:tailEnd type="oval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8" name="Group 347"/>
          <p:cNvGrpSpPr/>
          <p:nvPr/>
        </p:nvGrpSpPr>
        <p:grpSpPr>
          <a:xfrm>
            <a:off x="18784174" y="3347370"/>
            <a:ext cx="746432" cy="744155"/>
            <a:chOff x="10040940" y="6328905"/>
            <a:chExt cx="520701" cy="519113"/>
          </a:xfrm>
        </p:grpSpPr>
        <p:sp>
          <p:nvSpPr>
            <p:cNvPr id="349" name="Freeform 222"/>
            <p:cNvSpPr>
              <a:spLocks noChangeArrowheads="1"/>
            </p:cNvSpPr>
            <p:nvPr/>
          </p:nvSpPr>
          <p:spPr bwMode="auto">
            <a:xfrm>
              <a:off x="10040940" y="6328905"/>
              <a:ext cx="106363" cy="104774"/>
            </a:xfrm>
            <a:custGeom>
              <a:avLst/>
              <a:gdLst>
                <a:gd name="T0" fmla="*/ 100 w 101"/>
                <a:gd name="T1" fmla="*/ 99 h 100"/>
                <a:gd name="T2" fmla="*/ 0 w 101"/>
                <a:gd name="T3" fmla="*/ 99 h 100"/>
                <a:gd name="T4" fmla="*/ 0 w 101"/>
                <a:gd name="T5" fmla="*/ 0 h 100"/>
                <a:gd name="T6" fmla="*/ 100 w 101"/>
                <a:gd name="T7" fmla="*/ 0 h 100"/>
                <a:gd name="T8" fmla="*/ 100 w 101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0">
                  <a:moveTo>
                    <a:pt x="100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99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223"/>
            <p:cNvSpPr>
              <a:spLocks noChangeArrowheads="1"/>
            </p:cNvSpPr>
            <p:nvPr/>
          </p:nvSpPr>
          <p:spPr bwMode="auto">
            <a:xfrm>
              <a:off x="10455278" y="6328905"/>
              <a:ext cx="106363" cy="104774"/>
            </a:xfrm>
            <a:custGeom>
              <a:avLst/>
              <a:gdLst>
                <a:gd name="T0" fmla="*/ 100 w 101"/>
                <a:gd name="T1" fmla="*/ 99 h 100"/>
                <a:gd name="T2" fmla="*/ 0 w 101"/>
                <a:gd name="T3" fmla="*/ 99 h 100"/>
                <a:gd name="T4" fmla="*/ 0 w 101"/>
                <a:gd name="T5" fmla="*/ 0 h 100"/>
                <a:gd name="T6" fmla="*/ 100 w 101"/>
                <a:gd name="T7" fmla="*/ 0 h 100"/>
                <a:gd name="T8" fmla="*/ 100 w 101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0">
                  <a:moveTo>
                    <a:pt x="100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99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224"/>
            <p:cNvSpPr>
              <a:spLocks noChangeArrowheads="1"/>
            </p:cNvSpPr>
            <p:nvPr/>
          </p:nvSpPr>
          <p:spPr bwMode="auto">
            <a:xfrm>
              <a:off x="10040940" y="6743244"/>
              <a:ext cx="106363" cy="104774"/>
            </a:xfrm>
            <a:custGeom>
              <a:avLst/>
              <a:gdLst>
                <a:gd name="T0" fmla="*/ 100 w 101"/>
                <a:gd name="T1" fmla="*/ 99 h 100"/>
                <a:gd name="T2" fmla="*/ 0 w 101"/>
                <a:gd name="T3" fmla="*/ 99 h 100"/>
                <a:gd name="T4" fmla="*/ 0 w 101"/>
                <a:gd name="T5" fmla="*/ 0 h 100"/>
                <a:gd name="T6" fmla="*/ 100 w 101"/>
                <a:gd name="T7" fmla="*/ 0 h 100"/>
                <a:gd name="T8" fmla="*/ 100 w 101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0">
                  <a:moveTo>
                    <a:pt x="100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99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225"/>
            <p:cNvSpPr>
              <a:spLocks noChangeArrowheads="1"/>
            </p:cNvSpPr>
            <p:nvPr/>
          </p:nvSpPr>
          <p:spPr bwMode="auto">
            <a:xfrm>
              <a:off x="10455278" y="6743244"/>
              <a:ext cx="106363" cy="104774"/>
            </a:xfrm>
            <a:custGeom>
              <a:avLst/>
              <a:gdLst>
                <a:gd name="T0" fmla="*/ 100 w 101"/>
                <a:gd name="T1" fmla="*/ 99 h 100"/>
                <a:gd name="T2" fmla="*/ 0 w 101"/>
                <a:gd name="T3" fmla="*/ 99 h 100"/>
                <a:gd name="T4" fmla="*/ 0 w 101"/>
                <a:gd name="T5" fmla="*/ 0 h 100"/>
                <a:gd name="T6" fmla="*/ 100 w 101"/>
                <a:gd name="T7" fmla="*/ 0 h 100"/>
                <a:gd name="T8" fmla="*/ 100 w 101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0">
                  <a:moveTo>
                    <a:pt x="100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99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Line 226"/>
            <p:cNvSpPr>
              <a:spLocks noChangeShapeType="1"/>
            </p:cNvSpPr>
            <p:nvPr/>
          </p:nvSpPr>
          <p:spPr bwMode="auto">
            <a:xfrm>
              <a:off x="10091739" y="6433679"/>
              <a:ext cx="4763" cy="314325"/>
            </a:xfrm>
            <a:prstGeom prst="line">
              <a:avLst/>
            </a:prstGeom>
            <a:noFill/>
            <a:ln w="180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Line 228"/>
            <p:cNvSpPr>
              <a:spLocks noChangeShapeType="1"/>
            </p:cNvSpPr>
            <p:nvPr/>
          </p:nvSpPr>
          <p:spPr bwMode="auto">
            <a:xfrm flipV="1">
              <a:off x="10506077" y="6425743"/>
              <a:ext cx="4763" cy="322263"/>
            </a:xfrm>
            <a:prstGeom prst="line">
              <a:avLst/>
            </a:prstGeom>
            <a:noFill/>
            <a:ln w="180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Line 229"/>
            <p:cNvSpPr>
              <a:spLocks noChangeShapeType="1"/>
            </p:cNvSpPr>
            <p:nvPr/>
          </p:nvSpPr>
          <p:spPr bwMode="auto">
            <a:xfrm flipH="1">
              <a:off x="10142538" y="6382879"/>
              <a:ext cx="317500" cy="4763"/>
            </a:xfrm>
            <a:prstGeom prst="line">
              <a:avLst/>
            </a:prstGeom>
            <a:noFill/>
            <a:ln w="180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4" name="TextBox 363"/>
          <p:cNvSpPr txBox="1"/>
          <p:nvPr/>
        </p:nvSpPr>
        <p:spPr>
          <a:xfrm>
            <a:off x="3541432" y="11674486"/>
            <a:ext cx="4335034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Development</a:t>
            </a:r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C1E01C44-D525-6144-A897-21C3625D9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767" y="2831460"/>
            <a:ext cx="1770957" cy="1771424"/>
          </a:xfrm>
          <a:prstGeom prst="ellipse">
            <a:avLst/>
          </a:prstGeom>
          <a:solidFill>
            <a:srgbClr val="0090B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1ABAA6-8EC9-9D4E-943E-3273018FAB5A}"/>
              </a:ext>
            </a:extLst>
          </p:cNvPr>
          <p:cNvSpPr txBox="1"/>
          <p:nvPr/>
        </p:nvSpPr>
        <p:spPr>
          <a:xfrm>
            <a:off x="9098344" y="9895144"/>
            <a:ext cx="3346814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Delivery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63A8E4-5108-DC48-B577-54582B1767C2}"/>
              </a:ext>
            </a:extLst>
          </p:cNvPr>
          <p:cNvSpPr txBox="1"/>
          <p:nvPr/>
        </p:nvSpPr>
        <p:spPr>
          <a:xfrm>
            <a:off x="13630107" y="8534816"/>
            <a:ext cx="2992871" cy="20761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F2f  Follow-up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10ACD6-793F-6349-B846-C6390E01291D}"/>
              </a:ext>
            </a:extLst>
          </p:cNvPr>
          <p:cNvSpPr txBox="1"/>
          <p:nvPr/>
        </p:nvSpPr>
        <p:spPr>
          <a:xfrm>
            <a:off x="17280327" y="7065511"/>
            <a:ext cx="3432821" cy="1870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advice</a:t>
            </a:r>
          </a:p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&amp; publication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18B5F9F3-C353-E540-B78C-97C30E182050}"/>
              </a:ext>
            </a:extLst>
          </p:cNvPr>
          <p:cNvSpPr>
            <a:spLocks/>
          </p:cNvSpPr>
          <p:nvPr/>
        </p:nvSpPr>
        <p:spPr bwMode="auto">
          <a:xfrm>
            <a:off x="8432507" y="1869642"/>
            <a:ext cx="74267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spc="1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Bebas Neue" charset="0"/>
              </a:rPr>
              <a:t>Course development process example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64719FE-618C-B848-B8C1-FDCC15E6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68" y="7097836"/>
            <a:ext cx="1624958" cy="1150176"/>
          </a:xfrm>
          <a:prstGeom prst="rect">
            <a:avLst/>
          </a:prstGeom>
        </p:spPr>
      </p:pic>
      <p:sp>
        <p:nvSpPr>
          <p:cNvPr id="37" name="Freeform 96">
            <a:extLst>
              <a:ext uri="{FF2B5EF4-FFF2-40B4-BE49-F238E27FC236}">
                <a16:creationId xmlns:a16="http://schemas.microsoft.com/office/drawing/2014/main" id="{6BBEE92E-2A0F-464F-B58D-3E3FEB71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3377" y="5823209"/>
            <a:ext cx="1041002" cy="908341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89">
            <a:extLst>
              <a:ext uri="{FF2B5EF4-FFF2-40B4-BE49-F238E27FC236}">
                <a16:creationId xmlns:a16="http://schemas.microsoft.com/office/drawing/2014/main" id="{2DFF4A9F-C822-5240-A6B3-0DB8D74D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2428" y="4445881"/>
            <a:ext cx="1287132" cy="895629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75">
            <a:extLst>
              <a:ext uri="{FF2B5EF4-FFF2-40B4-BE49-F238E27FC236}">
                <a16:creationId xmlns:a16="http://schemas.microsoft.com/office/drawing/2014/main" id="{DAD33CB0-A81A-664A-95EC-4B445495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3109" y="3258381"/>
            <a:ext cx="1202611" cy="995138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B8854-8E93-F84C-8D72-C0AE38478491}"/>
              </a:ext>
            </a:extLst>
          </p:cNvPr>
          <p:cNvSpPr txBox="1"/>
          <p:nvPr/>
        </p:nvSpPr>
        <p:spPr>
          <a:xfrm>
            <a:off x="5435672" y="613110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F85E97-1FAB-814A-B14B-00D3B6D8D91B}"/>
              </a:ext>
            </a:extLst>
          </p:cNvPr>
          <p:cNvSpPr txBox="1"/>
          <p:nvPr/>
        </p:nvSpPr>
        <p:spPr>
          <a:xfrm>
            <a:off x="9964608" y="455352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2s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06CA00-EDA8-BA49-8F96-C1BB474E640A}"/>
              </a:ext>
            </a:extLst>
          </p:cNvPr>
          <p:cNvSpPr txBox="1"/>
          <p:nvPr/>
        </p:nvSpPr>
        <p:spPr>
          <a:xfrm>
            <a:off x="13995539" y="338419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2s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151873-09A8-774A-A64C-E5818A74581C}"/>
              </a:ext>
            </a:extLst>
          </p:cNvPr>
          <p:cNvSpPr txBox="1"/>
          <p:nvPr/>
        </p:nvSpPr>
        <p:spPr>
          <a:xfrm>
            <a:off x="17645871" y="214915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1s</a:t>
            </a:r>
          </a:p>
        </p:txBody>
      </p:sp>
      <p:pic>
        <p:nvPicPr>
          <p:cNvPr id="4" name="Picture 3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31A48788-8FF8-C345-BE2F-77D286F5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414" y="10904232"/>
            <a:ext cx="5943403" cy="28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53349D1-C109-2947-936D-1D03CE6F7F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31750" y="0"/>
            <a:ext cx="24377650" cy="13716000"/>
          </a:xfrm>
        </p:spPr>
      </p:pic>
      <p:sp>
        <p:nvSpPr>
          <p:cNvPr id="55" name="AutoShape 30"/>
          <p:cNvSpPr>
            <a:spLocks/>
          </p:cNvSpPr>
          <p:nvPr/>
        </p:nvSpPr>
        <p:spPr bwMode="auto">
          <a:xfrm>
            <a:off x="31750" y="0"/>
            <a:ext cx="24377650" cy="137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1">
            <a:blip r:embed="rId4">
              <a:alphaModFix amt="73000"/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02005" y="3063115"/>
            <a:ext cx="1013226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000" b="1" spc="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 NO ONE BEHIND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350420" y="4629507"/>
            <a:ext cx="1740309" cy="84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E8DC51-62C0-9847-AF60-9F05E3205766}"/>
              </a:ext>
            </a:extLst>
          </p:cNvPr>
          <p:cNvSpPr txBox="1">
            <a:spLocks/>
          </p:cNvSpPr>
          <p:nvPr/>
        </p:nvSpPr>
        <p:spPr bwMode="auto">
          <a:xfrm>
            <a:off x="2161309" y="6570247"/>
            <a:ext cx="10316444" cy="48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kumimoji="1" lang="fr-CH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kumimoji="1" lang="fr-CH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Assaf</a:t>
            </a:r>
            <a:endParaRPr kumimoji="1" lang="fr-CH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kumimoji="1" lang="fr-CH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endParaRPr kumimoji="1" lang="fr-FR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fr-FR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HRD Section/</a:t>
            </a:r>
            <a:r>
              <a:rPr kumimoji="1" lang="fr-FR" alt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TrainForTrade</a:t>
            </a:r>
            <a:endParaRPr kumimoji="1" lang="fr-FR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fr-FR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UNCTAD</a:t>
            </a:r>
          </a:p>
          <a:p>
            <a:pPr eaLnBrk="1" hangingPunct="1"/>
            <a:r>
              <a:rPr kumimoji="1"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+ 41 22 917 5481</a:t>
            </a:r>
          </a:p>
          <a:p>
            <a:pPr eaLnBrk="1" hangingPunct="1"/>
            <a:r>
              <a:rPr kumimoji="1"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kumimoji="1"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mark.assaf@un.org</a:t>
            </a:r>
            <a:endParaRPr kumimoji="1"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FDA80C5-6562-DA40-8890-DCCC1145D633}"/>
              </a:ext>
            </a:extLst>
          </p:cNvPr>
          <p:cNvSpPr txBox="1">
            <a:spLocks/>
          </p:cNvSpPr>
          <p:nvPr/>
        </p:nvSpPr>
        <p:spPr bwMode="auto">
          <a:xfrm>
            <a:off x="3815485" y="11841802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tft.unctad.org</a:t>
            </a:r>
            <a:endParaRPr lang="fr-FR" sz="4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4669F61A-D269-5348-AFE1-4F517CDFB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309" y="11222318"/>
            <a:ext cx="1654176" cy="165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478A1-EBC6-9D4F-820D-AE29961E4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309" y="10299083"/>
            <a:ext cx="3215052" cy="75455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14A38B-942C-7A4B-BA00-87BEABBA37D4}"/>
              </a:ext>
            </a:extLst>
          </p:cNvPr>
          <p:cNvSpPr txBox="1">
            <a:spLocks/>
          </p:cNvSpPr>
          <p:nvPr/>
        </p:nvSpPr>
        <p:spPr bwMode="auto">
          <a:xfrm>
            <a:off x="13090729" y="6570247"/>
            <a:ext cx="10316444" cy="426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kumimoji="1" lang="fr-CH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</a:t>
            </a:r>
            <a:r>
              <a:rPr kumimoji="1" lang="fr-CH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Chantrel</a:t>
            </a:r>
            <a:endParaRPr kumimoji="1" lang="fr-FR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fr-FR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Manager</a:t>
            </a:r>
          </a:p>
          <a:p>
            <a:r>
              <a:rPr kumimoji="1" lang="fr-FR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HRD Section/</a:t>
            </a:r>
            <a:r>
              <a:rPr kumimoji="1" lang="fr-FR" alt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TrainForTrade</a:t>
            </a:r>
            <a:endParaRPr kumimoji="1" lang="fr-FR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fr-FR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UNCTAD</a:t>
            </a:r>
          </a:p>
          <a:p>
            <a:pPr eaLnBrk="1" hangingPunct="1"/>
            <a:r>
              <a:rPr kumimoji="1"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+ 41 22 917 2187</a:t>
            </a:r>
          </a:p>
          <a:p>
            <a:pPr eaLnBrk="1" hangingPunct="1"/>
            <a:r>
              <a:rPr kumimoji="1"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kumimoji="1"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dominique.chantrel@un.org</a:t>
            </a:r>
            <a:endParaRPr kumimoji="1"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TrainForTrade Theme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392B7E"/>
      </a:accent2>
      <a:accent3>
        <a:srgbClr val="6EB4B1"/>
      </a:accent3>
      <a:accent4>
        <a:srgbClr val="008DB6"/>
      </a:accent4>
      <a:accent5>
        <a:srgbClr val="707271"/>
      </a:accent5>
      <a:accent6>
        <a:srgbClr val="D32C51"/>
      </a:accent6>
      <a:hlink>
        <a:srgbClr val="4D99B2"/>
      </a:hlink>
      <a:folHlink>
        <a:srgbClr val="008DB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TrainForTrade Theme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392B7E"/>
      </a:accent2>
      <a:accent3>
        <a:srgbClr val="6EB4B1"/>
      </a:accent3>
      <a:accent4>
        <a:srgbClr val="008DB6"/>
      </a:accent4>
      <a:accent5>
        <a:srgbClr val="707271"/>
      </a:accent5>
      <a:accent6>
        <a:srgbClr val="D32C51"/>
      </a:accent6>
      <a:hlink>
        <a:srgbClr val="4D99B2"/>
      </a:hlink>
      <a:folHlink>
        <a:srgbClr val="008D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003333D24C945855FB1F6243A24F6" ma:contentTypeVersion="12" ma:contentTypeDescription="Create a new document." ma:contentTypeScope="" ma:versionID="b869971ffa9f280cf94343ad3872169d">
  <xsd:schema xmlns:xsd="http://www.w3.org/2001/XMLSchema" xmlns:xs="http://www.w3.org/2001/XMLSchema" xmlns:p="http://schemas.microsoft.com/office/2006/metadata/properties" xmlns:ns2="a7c9a202-995b-4686-bd40-3fc7b426e80e" xmlns:ns3="6e9cc72f-bd3b-4caf-a390-5867560631c7" targetNamespace="http://schemas.microsoft.com/office/2006/metadata/properties" ma:root="true" ma:fieldsID="c25fdf71dcf90c15063ddb366534ea67" ns2:_="" ns3:_="">
    <xsd:import namespace="a7c9a202-995b-4686-bd40-3fc7b426e80e"/>
    <xsd:import namespace="6e9cc72f-bd3b-4caf-a390-5867560631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9a202-995b-4686-bd40-3fc7b426e8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cc72f-bd3b-4caf-a390-586756063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354CF-E8C9-47DC-BEE3-E8B73125C0DB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a7c9a202-995b-4686-bd40-3fc7b426e80e"/>
    <ds:schemaRef ds:uri="http://purl.org/dc/elements/1.1/"/>
    <ds:schemaRef ds:uri="http://schemas.microsoft.com/office/infopath/2007/PartnerControls"/>
    <ds:schemaRef ds:uri="6e9cc72f-bd3b-4caf-a390-5867560631c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EA164A-9677-4718-A4BE-0F365E28B3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83706-DCAC-4CB0-90DB-3E117063F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9a202-995b-4686-bd40-3fc7b426e80e"/>
    <ds:schemaRef ds:uri="6e9cc72f-bd3b-4caf-a390-586756063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197</Words>
  <Application>Microsoft Macintosh PowerPoint</Application>
  <PresentationFormat>Custom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DIN</vt:lpstr>
      <vt:lpstr>Gotham Book</vt:lpstr>
      <vt:lpstr>Wingdings</vt:lpstr>
      <vt:lpstr>Office Theme</vt:lpstr>
      <vt:lpstr>Custom Design</vt:lpstr>
      <vt:lpstr>PowerPoint Presentation</vt:lpstr>
      <vt:lpstr>TRAINFORTRADE BLENDED LEARNING APPROACH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Chantrel</dc:creator>
  <cp:lastModifiedBy>Eduardo Velazquez</cp:lastModifiedBy>
  <cp:revision>9</cp:revision>
  <dcterms:created xsi:type="dcterms:W3CDTF">2020-11-02T15:13:10Z</dcterms:created>
  <dcterms:modified xsi:type="dcterms:W3CDTF">2020-11-16T22:26:22Z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0x010100C34003333D24C945855FB1F6243A24F6</vt:lpwstr>
  </property>
</Properties>
</file>